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99" r:id="rId2"/>
    <p:sldId id="298" r:id="rId3"/>
    <p:sldId id="300" r:id="rId4"/>
    <p:sldId id="301" r:id="rId5"/>
    <p:sldId id="269" r:id="rId6"/>
    <p:sldId id="268" r:id="rId7"/>
    <p:sldId id="265" r:id="rId8"/>
    <p:sldId id="267" r:id="rId9"/>
    <p:sldId id="261" r:id="rId10"/>
    <p:sldId id="270" r:id="rId11"/>
    <p:sldId id="272" r:id="rId12"/>
    <p:sldId id="323" r:id="rId13"/>
    <p:sldId id="321" r:id="rId14"/>
    <p:sldId id="322" r:id="rId15"/>
    <p:sldId id="318" r:id="rId16"/>
    <p:sldId id="319" r:id="rId17"/>
    <p:sldId id="320" r:id="rId18"/>
    <p:sldId id="273" r:id="rId19"/>
    <p:sldId id="313" r:id="rId20"/>
    <p:sldId id="271" r:id="rId21"/>
    <p:sldId id="279" r:id="rId22"/>
    <p:sldId id="280" r:id="rId23"/>
    <p:sldId id="316" r:id="rId24"/>
    <p:sldId id="302" r:id="rId25"/>
    <p:sldId id="303" r:id="rId26"/>
    <p:sldId id="317" r:id="rId27"/>
    <p:sldId id="304" r:id="rId28"/>
    <p:sldId id="305" r:id="rId29"/>
    <p:sldId id="306" r:id="rId30"/>
    <p:sldId id="311" r:id="rId31"/>
    <p:sldId id="312"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17" name="Footer Placeholder 16"/>
          <p:cNvSpPr>
            <a:spLocks noGrp="1"/>
          </p:cNvSpPr>
          <p:nvPr>
            <p:ph type="ftr" sz="quarter" idx="11"/>
          </p:nvPr>
        </p:nvSpPr>
        <p:spPr/>
        <p:txBody>
          <a:bodyPr/>
          <a:lstStyle/>
          <a:p>
            <a:endParaRPr lang="ar-SA"/>
          </a:p>
        </p:txBody>
      </p:sp>
      <p:sp>
        <p:nvSpPr>
          <p:cNvPr id="29" name="Slide Number Placeholder 28"/>
          <p:cNvSpPr>
            <a:spLocks noGrp="1"/>
          </p:cNvSpPr>
          <p:nvPr>
            <p:ph type="sldNum" sz="quarter" idx="12"/>
          </p:nvPr>
        </p:nvSpPr>
        <p:spPr/>
        <p:txBody>
          <a:bodyPr/>
          <a:lstStyle/>
          <a:p>
            <a:fld id="{0B34F065-1154-456A-91E3-76DE8E75E17B}" type="slidenum">
              <a:rPr lang="ar-SA" smtClean="0"/>
              <a:pPr/>
              <a:t>‹#›</a:t>
            </a:fld>
            <a:endParaRPr lang="ar-SA"/>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08/09/1443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B8ABB09-4A1D-463E-8065-109CC2B7EFAA}" type="datetimeFigureOut">
              <a:rPr lang="ar-SA" smtClean="0"/>
              <a:pPr/>
              <a:t>08/09/1443</a:t>
            </a:fld>
            <a:endParaRPr lang="ar-SA"/>
          </a:p>
        </p:txBody>
      </p:sp>
      <p:sp>
        <p:nvSpPr>
          <p:cNvPr id="6" name="Footer Placeholder 5"/>
          <p:cNvSpPr>
            <a:spLocks noGrp="1"/>
          </p:cNvSpPr>
          <p:nvPr>
            <p:ph type="ftr" sz="quarter" idx="11"/>
          </p:nvPr>
        </p:nvSpPr>
        <p:spPr>
          <a:xfrm>
            <a:off x="914400" y="55499"/>
            <a:ext cx="5562600" cy="365125"/>
          </a:xfrm>
        </p:spPr>
        <p:txBody>
          <a:bodyPr/>
          <a:lstStyle/>
          <a:p>
            <a:endParaRPr lang="ar-SA"/>
          </a:p>
        </p:txBody>
      </p:sp>
      <p:sp>
        <p:nvSpPr>
          <p:cNvPr id="7" name="Slide Number Placeholder 6"/>
          <p:cNvSpPr>
            <a:spLocks noGrp="1"/>
          </p:cNvSpPr>
          <p:nvPr>
            <p:ph type="sldNum" sz="quarter" idx="12"/>
          </p:nvPr>
        </p:nvSpPr>
        <p:spPr>
          <a:xfrm>
            <a:off x="8610600" y="55499"/>
            <a:ext cx="457200" cy="365125"/>
          </a:xfrm>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B8ABB09-4A1D-463E-8065-109CC2B7EFAA}" type="datetimeFigureOut">
              <a:rPr lang="ar-SA" smtClean="0"/>
              <a:pPr/>
              <a:t>08/09/1443</a:t>
            </a:fld>
            <a:endParaRPr lang="ar-SA"/>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A"/>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428604"/>
            <a:ext cx="7772400" cy="1975104"/>
          </a:xfrm>
        </p:spPr>
        <p:style>
          <a:lnRef idx="2">
            <a:schemeClr val="dk1">
              <a:shade val="50000"/>
            </a:schemeClr>
          </a:lnRef>
          <a:fillRef idx="1">
            <a:schemeClr val="dk1"/>
          </a:fillRef>
          <a:effectRef idx="0">
            <a:schemeClr val="dk1"/>
          </a:effectRef>
          <a:fontRef idx="minor">
            <a:schemeClr val="lt1"/>
          </a:fontRef>
        </p:style>
        <p:txBody>
          <a:bodyPr/>
          <a:lstStyle/>
          <a:p>
            <a:r>
              <a:rPr lang="en-US" dirty="0">
                <a:effectLst>
                  <a:glow rad="101600">
                    <a:schemeClr val="accent6">
                      <a:satMod val="175000"/>
                      <a:alpha val="40000"/>
                    </a:schemeClr>
                  </a:glow>
                </a:effectLst>
              </a:rPr>
              <a:t>Wind as a Geologic Agent</a:t>
            </a:r>
            <a:endParaRPr lang="ar-SA" dirty="0"/>
          </a:p>
        </p:txBody>
      </p:sp>
      <p:sp>
        <p:nvSpPr>
          <p:cNvPr id="3" name="Rectangle 2"/>
          <p:cNvSpPr/>
          <p:nvPr/>
        </p:nvSpPr>
        <p:spPr>
          <a:xfrm>
            <a:off x="500034" y="1643050"/>
            <a:ext cx="3571900" cy="707886"/>
          </a:xfrm>
          <a:prstGeom prst="rect">
            <a:avLst/>
          </a:prstGeom>
        </p:spPr>
        <p:txBody>
          <a:bodyPr wrap="square">
            <a:spAutoFit/>
          </a:bodyPr>
          <a:lstStyle/>
          <a:p>
            <a:pPr algn="l"/>
            <a:r>
              <a:rPr lang="en-US" sz="4000" spc="-100" dirty="0">
                <a:solidFill>
                  <a:schemeClr val="tx2">
                    <a:satMod val="200000"/>
                  </a:schemeClr>
                </a:solidFill>
                <a:latin typeface="+mj-lt"/>
                <a:ea typeface="+mj-ea"/>
                <a:cs typeface="+mj-cs"/>
              </a:rPr>
              <a:t>Lecture 3</a:t>
            </a:r>
            <a:endParaRPr lang="en-US" dirty="0"/>
          </a:p>
        </p:txBody>
      </p:sp>
      <p:sp>
        <p:nvSpPr>
          <p:cNvPr id="4" name="Rectangle 3"/>
          <p:cNvSpPr/>
          <p:nvPr/>
        </p:nvSpPr>
        <p:spPr>
          <a:xfrm>
            <a:off x="857224" y="5143512"/>
            <a:ext cx="4572000" cy="1077218"/>
          </a:xfrm>
          <a:prstGeom prst="rect">
            <a:avLst/>
          </a:prstGeom>
        </p:spPr>
        <p:txBody>
          <a:bodyPr>
            <a:spAutoFit/>
          </a:bodyPr>
          <a:lstStyle/>
          <a:p>
            <a:pPr algn="l"/>
            <a:r>
              <a:rPr lang="en-US" sz="3200" spc="-100" dirty="0">
                <a:solidFill>
                  <a:schemeClr val="tx2">
                    <a:satMod val="200000"/>
                  </a:schemeClr>
                </a:solidFill>
                <a:latin typeface="+mj-lt"/>
                <a:ea typeface="+mj-ea"/>
                <a:cs typeface="+mj-cs"/>
              </a:rPr>
              <a:t>collected</a:t>
            </a:r>
            <a:r>
              <a:rPr lang="en-US" sz="2000" dirty="0"/>
              <a:t> </a:t>
            </a:r>
            <a:r>
              <a:rPr lang="en-US" sz="3200" spc="-100" dirty="0">
                <a:solidFill>
                  <a:schemeClr val="tx2">
                    <a:satMod val="200000"/>
                  </a:schemeClr>
                </a:solidFill>
                <a:latin typeface="+mj-lt"/>
                <a:ea typeface="+mj-ea"/>
                <a:cs typeface="+mj-cs"/>
              </a:rPr>
              <a:t>by :</a:t>
            </a:r>
            <a:br>
              <a:rPr lang="en-US" sz="3200" spc="-100" dirty="0">
                <a:solidFill>
                  <a:schemeClr val="tx2">
                    <a:satMod val="200000"/>
                  </a:schemeClr>
                </a:solidFill>
                <a:latin typeface="+mj-lt"/>
                <a:ea typeface="+mj-ea"/>
                <a:cs typeface="+mj-cs"/>
              </a:rPr>
            </a:br>
            <a:r>
              <a:rPr lang="en-US" sz="3200" spc="-100" dirty="0">
                <a:solidFill>
                  <a:schemeClr val="tx2">
                    <a:satMod val="200000"/>
                  </a:schemeClr>
                </a:solidFill>
                <a:latin typeface="+mj-lt"/>
                <a:ea typeface="+mj-ea"/>
                <a:cs typeface="+mj-cs"/>
              </a:rPr>
              <a:t>Maher </a:t>
            </a:r>
            <a:r>
              <a:rPr lang="en-US" sz="3200" spc="-100">
                <a:solidFill>
                  <a:schemeClr val="tx2">
                    <a:satMod val="200000"/>
                  </a:schemeClr>
                </a:solidFill>
                <a:latin typeface="+mj-lt"/>
                <a:ea typeface="+mj-ea"/>
                <a:cs typeface="+mj-cs"/>
              </a:rPr>
              <a:t>M Mahdi </a:t>
            </a:r>
            <a:endParaRPr lang="en-US" sz="3200" spc="-100" dirty="0">
              <a:solidFill>
                <a:schemeClr val="tx2">
                  <a:satMod val="200000"/>
                </a:schemeClr>
              </a:solidFill>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0"/>
            <a:ext cx="7772400" cy="2714644"/>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br>
              <a:rPr lang="ar-IQ" b="1" dirty="0"/>
            </a:br>
            <a:r>
              <a:rPr lang="en-US" b="1" dirty="0"/>
              <a:t>Weathering  </a:t>
            </a:r>
            <a:r>
              <a:rPr lang="en-US" sz="2200" dirty="0"/>
              <a:t>The breakdown of *rocks and *minerals  and below the Earth’s surface by the action of physical and chemical processes. Essentially it is the response of Earth materials to the low pressures, low temperatures, and presence of air and water that characterize the near-surface environment.</a:t>
            </a:r>
            <a:br>
              <a:rPr lang="en-US" b="1" dirty="0"/>
            </a:br>
            <a:endParaRPr lang="ar-SA" dirty="0"/>
          </a:p>
        </p:txBody>
      </p:sp>
      <p:sp>
        <p:nvSpPr>
          <p:cNvPr id="3" name="عنصر نائب للمحتوى 2"/>
          <p:cNvSpPr>
            <a:spLocks noGrp="1"/>
          </p:cNvSpPr>
          <p:nvPr>
            <p:ph idx="1"/>
          </p:nvPr>
        </p:nvSpPr>
        <p:spPr>
          <a:xfrm>
            <a:off x="571472" y="2643182"/>
            <a:ext cx="8429684" cy="1926428"/>
          </a:xfrm>
        </p:spPr>
        <p:style>
          <a:lnRef idx="2">
            <a:schemeClr val="dk1">
              <a:shade val="50000"/>
            </a:schemeClr>
          </a:lnRef>
          <a:fillRef idx="1">
            <a:schemeClr val="dk1"/>
          </a:fillRef>
          <a:effectRef idx="0">
            <a:schemeClr val="dk1"/>
          </a:effectRef>
          <a:fontRef idx="minor">
            <a:schemeClr val="lt1"/>
          </a:fontRef>
        </p:style>
        <p:txBody>
          <a:bodyPr>
            <a:noAutofit/>
          </a:bodyPr>
          <a:lstStyle/>
          <a:p>
            <a:pPr marL="393700" lvl="2" indent="69850" algn="just" rtl="0">
              <a:lnSpc>
                <a:spcPct val="90000"/>
              </a:lnSpc>
            </a:pPr>
            <a:r>
              <a:rPr lang="en-US" sz="3600" b="1" dirty="0"/>
              <a:t>Not as effective as in humid regions</a:t>
            </a:r>
          </a:p>
          <a:p>
            <a:pPr marL="463550" lvl="2" indent="0" algn="just" rtl="0">
              <a:lnSpc>
                <a:spcPct val="90000"/>
              </a:lnSpc>
            </a:pPr>
            <a:r>
              <a:rPr lang="en-US" sz="3600" b="1" dirty="0">
                <a:solidFill>
                  <a:schemeClr val="tx2"/>
                </a:solidFill>
              </a:rPr>
              <a:t> </a:t>
            </a:r>
            <a:r>
              <a:rPr lang="en-US" sz="3600" b="1" dirty="0">
                <a:solidFill>
                  <a:schemeClr val="accent2"/>
                </a:solidFill>
              </a:rPr>
              <a:t>Mechanical weathering </a:t>
            </a:r>
            <a:r>
              <a:rPr lang="en-US" sz="3600" b="1" dirty="0"/>
              <a:t>produces unaltered rock and mineral fragments</a:t>
            </a:r>
          </a:p>
          <a:p>
            <a:pPr marL="463550" lvl="3" indent="0" algn="just" rtl="0">
              <a:lnSpc>
                <a:spcPct val="90000"/>
              </a:lnSpc>
            </a:pPr>
            <a:r>
              <a:rPr lang="en-US" sz="3600" b="1" dirty="0"/>
              <a:t>Clay</a:t>
            </a:r>
          </a:p>
          <a:p>
            <a:pPr marL="463550" lvl="3" indent="0" algn="just" rtl="0">
              <a:lnSpc>
                <a:spcPct val="90000"/>
              </a:lnSpc>
            </a:pPr>
            <a:r>
              <a:rPr lang="en-US" sz="3600" b="1" dirty="0"/>
              <a:t>Thin soils</a:t>
            </a:r>
          </a:p>
          <a:p>
            <a:pPr marL="463550" lvl="3" indent="0" algn="just" rtl="0">
              <a:lnSpc>
                <a:spcPct val="90000"/>
              </a:lnSpc>
            </a:pPr>
            <a:r>
              <a:rPr lang="en-US" sz="3600" b="1" dirty="0"/>
              <a:t>Oxidized minerals</a:t>
            </a:r>
            <a:endParaRPr lang="en-US" sz="3600" b="1" dirty="0">
              <a:latin typeface="Times New Roman" pitchFamily="18" charset="0"/>
            </a:endParaRPr>
          </a:p>
          <a:p>
            <a:pPr algn="just" rtl="0"/>
            <a:endParaRPr lang="ar-SA"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57224" y="0"/>
            <a:ext cx="7772400" cy="914400"/>
          </a:xfrm>
        </p:spPr>
        <p:style>
          <a:lnRef idx="2">
            <a:schemeClr val="dk1">
              <a:shade val="50000"/>
            </a:schemeClr>
          </a:lnRef>
          <a:fillRef idx="1">
            <a:schemeClr val="dk1"/>
          </a:fillRef>
          <a:effectRef idx="0">
            <a:schemeClr val="dk1"/>
          </a:effectRef>
          <a:fontRef idx="minor">
            <a:schemeClr val="lt1"/>
          </a:fontRef>
        </p:style>
        <p:txBody>
          <a:bodyPr/>
          <a:lstStyle/>
          <a:p>
            <a:r>
              <a:rPr lang="en-US" altLang="en-US" sz="4000" dirty="0"/>
              <a:t>Wind Erosion</a:t>
            </a:r>
          </a:p>
        </p:txBody>
      </p:sp>
      <p:sp>
        <p:nvSpPr>
          <p:cNvPr id="5" name="Rectangle 2"/>
          <p:cNvSpPr>
            <a:spLocks noGrp="1" noChangeArrowheads="1"/>
          </p:cNvSpPr>
          <p:nvPr>
            <p:ph idx="1"/>
          </p:nvPr>
        </p:nvSpPr>
        <p:spPr>
          <a:xfrm>
            <a:off x="785786" y="785794"/>
            <a:ext cx="8186766" cy="4900634"/>
          </a:xfrm>
        </p:spPr>
        <p:style>
          <a:lnRef idx="2">
            <a:schemeClr val="dk1">
              <a:shade val="50000"/>
            </a:schemeClr>
          </a:lnRef>
          <a:fillRef idx="1">
            <a:schemeClr val="dk1"/>
          </a:fillRef>
          <a:effectRef idx="0">
            <a:schemeClr val="dk1"/>
          </a:effectRef>
          <a:fontRef idx="minor">
            <a:schemeClr val="lt1"/>
          </a:fontRef>
        </p:style>
        <p:txBody>
          <a:bodyPr>
            <a:noAutofit/>
          </a:bodyPr>
          <a:lstStyle/>
          <a:p>
            <a:pPr algn="l" rtl="0"/>
            <a:r>
              <a:rPr lang="en-US" altLang="en-US" sz="4000" dirty="0"/>
              <a:t>Two forms of wind erosion</a:t>
            </a:r>
          </a:p>
          <a:p>
            <a:pPr lvl="1">
              <a:buNone/>
            </a:pPr>
            <a:r>
              <a:rPr lang="en-US" altLang="en-US" sz="4000" dirty="0">
                <a:effectLst>
                  <a:glow rad="101600">
                    <a:schemeClr val="accent6">
                      <a:satMod val="175000"/>
                      <a:alpha val="40000"/>
                    </a:schemeClr>
                  </a:glow>
                </a:effectLst>
              </a:rPr>
              <a:t>The First: Deflation </a:t>
            </a:r>
            <a:r>
              <a:rPr lang="en-US" sz="4000" dirty="0">
                <a:latin typeface="Comic Sans MS" pitchFamily="66" charset="0"/>
                <a:cs typeface="Times New Roman" pitchFamily="18" charset="0"/>
              </a:rPr>
              <a:t> or desert pavement </a:t>
            </a:r>
            <a:endParaRPr lang="en-US" sz="4000" dirty="0">
              <a:cs typeface="Times New Roman" pitchFamily="18" charset="0"/>
            </a:endParaRPr>
          </a:p>
          <a:p>
            <a:pPr lvl="1" algn="l" rtl="0">
              <a:buNone/>
            </a:pPr>
            <a:r>
              <a:rPr lang="en-US" altLang="en-US" sz="4000" dirty="0">
                <a:effectLst>
                  <a:glow rad="101600">
                    <a:schemeClr val="accent6">
                      <a:satMod val="175000"/>
                      <a:alpha val="40000"/>
                    </a:schemeClr>
                  </a:glow>
                </a:effectLst>
              </a:rPr>
              <a:t> </a:t>
            </a:r>
            <a:r>
              <a:rPr lang="en-US" sz="2000" dirty="0"/>
              <a:t>The removal of material from a land surface by *</a:t>
            </a:r>
            <a:r>
              <a:rPr lang="en-US" sz="2000" dirty="0" err="1"/>
              <a:t>aeolian</a:t>
            </a:r>
            <a:r>
              <a:rPr lang="en-US" sz="2000" dirty="0"/>
              <a:t> processes. It is most effective where extensive unconsolidated materials are exposed</a:t>
            </a:r>
            <a:r>
              <a:rPr lang="en-US" sz="800" dirty="0"/>
              <a:t>,</a:t>
            </a:r>
            <a:endParaRPr lang="en-US" altLang="en-US" sz="9600" dirty="0">
              <a:effectLst>
                <a:glow rad="101600">
                  <a:schemeClr val="accent6">
                    <a:satMod val="175000"/>
                    <a:alpha val="40000"/>
                  </a:schemeClr>
                </a:glow>
              </a:effectLst>
            </a:endParaRPr>
          </a:p>
          <a:p>
            <a:pPr lvl="1" algn="l" rtl="0">
              <a:buNone/>
            </a:pPr>
            <a:r>
              <a:rPr lang="en-US" altLang="en-US" sz="4000" dirty="0">
                <a:effectLst>
                  <a:glow rad="101600">
                    <a:schemeClr val="accent6">
                      <a:satMod val="175000"/>
                      <a:alpha val="40000"/>
                    </a:schemeClr>
                  </a:glow>
                </a:effectLst>
              </a:rPr>
              <a:t> *</a:t>
            </a:r>
            <a:r>
              <a:rPr lang="en-US" altLang="en-US" sz="4000" dirty="0"/>
              <a:t>Removal of material by wind</a:t>
            </a:r>
          </a:p>
          <a:p>
            <a:pPr lvl="1" algn="l" rtl="0">
              <a:buNone/>
            </a:pPr>
            <a:r>
              <a:rPr lang="en-US" altLang="en-US" sz="4000" dirty="0"/>
              <a:t> </a:t>
            </a:r>
            <a:r>
              <a:rPr lang="en-US" altLang="en-US" sz="4000" dirty="0">
                <a:solidFill>
                  <a:schemeClr val="accent6">
                    <a:lumMod val="60000"/>
                    <a:lumOff val="40000"/>
                  </a:schemeClr>
                </a:solidFill>
              </a:rPr>
              <a:t>*</a:t>
            </a:r>
            <a:r>
              <a:rPr lang="en-US" altLang="en-US" sz="4000" dirty="0"/>
              <a:t> transport</a:t>
            </a:r>
          </a:p>
          <a:p>
            <a:pPr algn="l" rtl="0"/>
            <a:endParaRPr lang="en-US" alt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16_00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مربع نص 2"/>
          <p:cNvSpPr txBox="1"/>
          <p:nvPr/>
        </p:nvSpPr>
        <p:spPr>
          <a:xfrm>
            <a:off x="2285984" y="428604"/>
            <a:ext cx="528641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en-US" sz="3200" dirty="0"/>
              <a:t>Deflation</a:t>
            </a:r>
            <a:endParaRPr lang="ar-SA"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42910" y="285728"/>
            <a:ext cx="7858180" cy="644920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00042"/>
            <a:ext cx="7772400" cy="5855518"/>
          </a:xfrm>
        </p:spPr>
        <p:txBody>
          <a:bodyPr/>
          <a:lstStyle/>
          <a:p>
            <a:pPr>
              <a:buNone/>
            </a:pPr>
            <a:r>
              <a:rPr lang="en-US" altLang="en-US" sz="4000" dirty="0">
                <a:effectLst>
                  <a:glow rad="101600">
                    <a:schemeClr val="accent6">
                      <a:satMod val="175000"/>
                      <a:alpha val="40000"/>
                    </a:schemeClr>
                  </a:glow>
                </a:effectLst>
              </a:rPr>
              <a:t>The second:  Abrasion ,</a:t>
            </a:r>
          </a:p>
          <a:p>
            <a:pPr>
              <a:buNone/>
            </a:pPr>
            <a:r>
              <a:rPr lang="en-US" altLang="en-US" sz="4000" dirty="0">
                <a:effectLst>
                  <a:glow rad="101600">
                    <a:schemeClr val="accent6">
                      <a:satMod val="175000"/>
                      <a:alpha val="40000"/>
                    </a:schemeClr>
                  </a:glow>
                </a:effectLst>
              </a:rPr>
              <a:t> </a:t>
            </a:r>
            <a:endParaRPr lang="en-US" altLang="en-US" sz="2000" dirty="0">
              <a:solidFill>
                <a:srgbClr val="FF0000"/>
              </a:solidFill>
              <a:effectLst>
                <a:glow rad="101600">
                  <a:schemeClr val="accent6">
                    <a:satMod val="175000"/>
                    <a:alpha val="40000"/>
                  </a:schemeClr>
                </a:glo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28662" y="214290"/>
            <a:ext cx="7772400" cy="914400"/>
          </a:xfrm>
        </p:spPr>
        <p:txBody>
          <a:bodyPr/>
          <a:lstStyle/>
          <a:p>
            <a:pPr eaLnBrk="1" hangingPunct="1"/>
            <a:r>
              <a:rPr lang="en-US" b="1" dirty="0"/>
              <a:t>Abrasion results </a:t>
            </a:r>
          </a:p>
        </p:txBody>
      </p:sp>
      <p:sp>
        <p:nvSpPr>
          <p:cNvPr id="5123" name="Rectangle 3"/>
          <p:cNvSpPr>
            <a:spLocks noGrp="1" noChangeArrowheads="1"/>
          </p:cNvSpPr>
          <p:nvPr>
            <p:ph type="body" idx="1"/>
          </p:nvPr>
        </p:nvSpPr>
        <p:spPr>
          <a:xfrm>
            <a:off x="642910" y="928670"/>
            <a:ext cx="7772400" cy="5353072"/>
          </a:xfrm>
        </p:spPr>
        <p:txBody>
          <a:bodyPr>
            <a:normAutofit fontScale="70000" lnSpcReduction="20000"/>
          </a:bodyPr>
          <a:lstStyle/>
          <a:p>
            <a:pPr algn="just"/>
            <a:r>
              <a:rPr lang="en-US" sz="5100" dirty="0" err="1"/>
              <a:t>Ventifacts</a:t>
            </a:r>
            <a:r>
              <a:rPr lang="en-US" sz="5100" dirty="0"/>
              <a:t> or </a:t>
            </a:r>
            <a:r>
              <a:rPr lang="en-US" sz="5100" dirty="0" err="1"/>
              <a:t>Dreikanters</a:t>
            </a:r>
            <a:r>
              <a:rPr lang="en-US" sz="5100" dirty="0"/>
              <a:t> </a:t>
            </a:r>
            <a:r>
              <a:rPr lang="en-US" sz="3200" dirty="0"/>
              <a:t>A pebble that has been faceted by  the abrasive action of wind-blown sand and dust. Multiple faceting may reflect pebble movement as underlying sand is </a:t>
            </a:r>
            <a:r>
              <a:rPr lang="en-US" sz="3200" dirty="0" err="1"/>
              <a:t>disturbed,rather</a:t>
            </a:r>
            <a:r>
              <a:rPr lang="en-US" sz="3200" dirty="0"/>
              <a:t> than changes in wind direction. Each facet faces the direction of the abrading wind. A pebble with three facets (triangular facet) is called a ‘</a:t>
            </a:r>
            <a:r>
              <a:rPr lang="en-US" sz="3200" dirty="0" err="1"/>
              <a:t>dreikanter</a:t>
            </a:r>
            <a:r>
              <a:rPr lang="en-US" sz="3200" dirty="0"/>
              <a:t>’; one with one facet an ‘</a:t>
            </a:r>
            <a:r>
              <a:rPr lang="en-US" sz="3200" dirty="0" err="1"/>
              <a:t>einkanter</a:t>
            </a:r>
            <a:r>
              <a:rPr lang="en-US" dirty="0"/>
              <a:t> </a:t>
            </a:r>
          </a:p>
          <a:p>
            <a:pPr eaLnBrk="1" hangingPunct="1"/>
            <a:r>
              <a:rPr lang="en-US" sz="5100" dirty="0"/>
              <a:t>Polishing, </a:t>
            </a:r>
          </a:p>
          <a:p>
            <a:r>
              <a:rPr lang="en-US" sz="5100" dirty="0"/>
              <a:t>Blowout  </a:t>
            </a:r>
            <a:r>
              <a:rPr lang="en-US" sz="5400" dirty="0">
                <a:latin typeface="Comic Sans MS" pitchFamily="66" charset="0"/>
                <a:cs typeface="Times New Roman" pitchFamily="18" charset="0"/>
              </a:rPr>
              <a:t>- area deflated by wind</a:t>
            </a:r>
            <a:endParaRPr lang="en-US" sz="5100" dirty="0"/>
          </a:p>
          <a:p>
            <a:pPr eaLnBrk="1" hangingPunct="1"/>
            <a:r>
              <a:rPr lang="en-US" sz="5100" dirty="0"/>
              <a:t>Streamlining (</a:t>
            </a:r>
            <a:r>
              <a:rPr lang="en-US" sz="5100" dirty="0" err="1"/>
              <a:t>Yardangs</a:t>
            </a:r>
            <a:r>
              <a:rPr lang="en-US" sz="5100" dirty="0"/>
              <a:t>)</a:t>
            </a:r>
          </a:p>
          <a:p>
            <a:pPr eaLnBrk="1" hangingPunct="1"/>
            <a:r>
              <a:rPr lang="en-US" sz="5100" dirty="0"/>
              <a:t>On Mars, with billions of years of only wind erosion, wind has had much greater effects</a:t>
            </a:r>
          </a:p>
          <a:p>
            <a:pPr eaLnBrk="1" hangingPunct="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Ventifacts, Antarctica</a:t>
            </a:r>
          </a:p>
        </p:txBody>
      </p:sp>
      <p:pic>
        <p:nvPicPr>
          <p:cNvPr id="6147" name="Picture 3" descr="Mvc-133f"/>
          <p:cNvPicPr>
            <a:picLocks noChangeAspect="1" noChangeArrowheads="1"/>
          </p:cNvPicPr>
          <p:nvPr/>
        </p:nvPicPr>
        <p:blipFill>
          <a:blip r:embed="rId2"/>
          <a:srcRect/>
          <a:stretch>
            <a:fillRect/>
          </a:stretch>
        </p:blipFill>
        <p:spPr bwMode="auto">
          <a:xfrm>
            <a:off x="838200" y="1143000"/>
            <a:ext cx="7315200" cy="54879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Dreikanter, Wisconsin</a:t>
            </a:r>
          </a:p>
        </p:txBody>
      </p:sp>
      <p:pic>
        <p:nvPicPr>
          <p:cNvPr id="7171" name="Picture 3" descr="Mvc-134f"/>
          <p:cNvPicPr>
            <a:picLocks noChangeAspect="1" noChangeArrowheads="1"/>
          </p:cNvPicPr>
          <p:nvPr/>
        </p:nvPicPr>
        <p:blipFill>
          <a:blip r:embed="rId2"/>
          <a:srcRect/>
          <a:stretch>
            <a:fillRect/>
          </a:stretch>
        </p:blipFill>
        <p:spPr bwMode="auto">
          <a:xfrm>
            <a:off x="914400" y="1143000"/>
            <a:ext cx="7391400" cy="55451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7" descr="desert blowouts"/>
          <p:cNvPicPr>
            <a:picLocks noChangeAspect="1" noChangeArrowheads="1"/>
          </p:cNvPicPr>
          <p:nvPr/>
        </p:nvPicPr>
        <p:blipFill>
          <a:blip r:embed="rId2"/>
          <a:srcRect/>
          <a:stretch>
            <a:fillRect/>
          </a:stretch>
        </p:blipFill>
        <p:spPr bwMode="auto">
          <a:xfrm>
            <a:off x="0" y="0"/>
            <a:ext cx="9144000" cy="6937375"/>
          </a:xfrm>
          <a:prstGeom prst="rect">
            <a:avLst/>
          </a:prstGeom>
          <a:noFill/>
        </p:spPr>
      </p:pic>
      <p:sp>
        <p:nvSpPr>
          <p:cNvPr id="3" name="مربع نص 2"/>
          <p:cNvSpPr txBox="1"/>
          <p:nvPr/>
        </p:nvSpPr>
        <p:spPr>
          <a:xfrm>
            <a:off x="5357818" y="214290"/>
            <a:ext cx="342902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en-US" sz="2800" dirty="0"/>
              <a:t>Abrasion </a:t>
            </a:r>
            <a:endParaRPr lang="ar-SA"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8358246" cy="1077218"/>
          </a:xfrm>
          <a:prstGeom prst="rect">
            <a:avLst/>
          </a:prstGeom>
        </p:spPr>
        <p:txBody>
          <a:bodyPr wrap="square">
            <a:spAutoFit/>
          </a:bodyPr>
          <a:lstStyle/>
          <a:p>
            <a:pPr algn="l"/>
            <a:r>
              <a:rPr lang="en-US" sz="3200" dirty="0">
                <a:solidFill>
                  <a:srgbClr val="FF3300"/>
                </a:solidFill>
              </a:rPr>
              <a:t>Abrasion –</a:t>
            </a:r>
            <a:r>
              <a:rPr lang="en-US" sz="3200" dirty="0"/>
              <a:t> airborne particles chip off small fragments of other rocks.</a:t>
            </a:r>
          </a:p>
        </p:txBody>
      </p:sp>
      <p:pic>
        <p:nvPicPr>
          <p:cNvPr id="3" name="Picture 4" descr="14"/>
          <p:cNvPicPr>
            <a:picLocks noChangeAspect="1" noChangeArrowheads="1"/>
          </p:cNvPicPr>
          <p:nvPr/>
        </p:nvPicPr>
        <p:blipFill>
          <a:blip r:embed="rId2"/>
          <a:srcRect/>
          <a:stretch>
            <a:fillRect/>
          </a:stretch>
        </p:blipFill>
        <p:spPr bwMode="auto">
          <a:xfrm>
            <a:off x="714348" y="1785926"/>
            <a:ext cx="7610475" cy="4276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effectLst>
                  <a:glow rad="101600">
                    <a:schemeClr val="accent6">
                      <a:satMod val="175000"/>
                      <a:alpha val="40000"/>
                    </a:schemeClr>
                  </a:glow>
                </a:effectLst>
              </a:rPr>
              <a:t>Global wind system</a:t>
            </a:r>
            <a:endParaRPr lang="ar-SA" dirty="0">
              <a:effectLst>
                <a:glow rad="101600">
                  <a:schemeClr val="accent6">
                    <a:satMod val="175000"/>
                    <a:alpha val="40000"/>
                  </a:schemeClr>
                </a:glow>
              </a:effectLst>
            </a:endParaRPr>
          </a:p>
        </p:txBody>
      </p:sp>
      <p:sp>
        <p:nvSpPr>
          <p:cNvPr id="3" name="عنصر نائب للمحتوى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pPr algn="just" rtl="0"/>
            <a:r>
              <a:rPr lang="en-US" b="1" dirty="0"/>
              <a:t>Wind has been important agent in shaping the landscape at times when the continents were drier and windier places than they are today.</a:t>
            </a:r>
          </a:p>
          <a:p>
            <a:pPr algn="just" rtl="0"/>
            <a:r>
              <a:rPr lang="en-US" b="1" dirty="0"/>
              <a:t>Wind is the movement of air, principally horizontal movement caused by:</a:t>
            </a:r>
          </a:p>
          <a:p>
            <a:pPr lvl="1" algn="just" rtl="0"/>
            <a:r>
              <a:rPr lang="en-US" b="1" dirty="0">
                <a:effectLst>
                  <a:glow rad="139700">
                    <a:schemeClr val="accent6">
                      <a:satMod val="175000"/>
                      <a:alpha val="40000"/>
                    </a:schemeClr>
                  </a:glow>
                </a:effectLst>
              </a:rPr>
              <a:t>Heating by the Sun.</a:t>
            </a:r>
          </a:p>
          <a:p>
            <a:pPr lvl="1" algn="just" rtl="0"/>
            <a:r>
              <a:rPr lang="en-US" b="1" dirty="0">
                <a:effectLst>
                  <a:glow rad="139700">
                    <a:schemeClr val="accent6">
                      <a:satMod val="175000"/>
                      <a:alpha val="40000"/>
                    </a:schemeClr>
                  </a:glow>
                </a:effectLst>
              </a:rPr>
              <a:t>Rotation of Earth on its axis.</a:t>
            </a:r>
          </a:p>
          <a:p>
            <a:pPr algn="just" rtl="0"/>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428604"/>
            <a:ext cx="8258204" cy="5697559"/>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rtl="0"/>
            <a:r>
              <a:rPr lang="en-US" sz="3600" b="1" dirty="0">
                <a:solidFill>
                  <a:schemeClr val="tx1"/>
                </a:solidFill>
                <a:effectLst>
                  <a:glow rad="101600">
                    <a:schemeClr val="accent3">
                      <a:satMod val="175000"/>
                      <a:alpha val="40000"/>
                    </a:schemeClr>
                  </a:glow>
                </a:effectLst>
              </a:rPr>
              <a:t>Transportation of sediment by wind</a:t>
            </a:r>
          </a:p>
          <a:p>
            <a:pPr marL="633413" lvl="2" indent="-239713" algn="l" rtl="0"/>
            <a:r>
              <a:rPr lang="en-US" sz="3600" b="1" dirty="0"/>
              <a:t>Differs from that of running water in two ways</a:t>
            </a:r>
          </a:p>
          <a:p>
            <a:pPr marL="801688" lvl="3" indent="-280988" algn="l" rtl="0">
              <a:buFont typeface="+mj-lt"/>
              <a:buAutoNum type="arabicPeriod"/>
            </a:pPr>
            <a:r>
              <a:rPr lang="en-US" sz="3600" b="1" dirty="0"/>
              <a:t>Wind is less capable of picking up and transporting coarse materials .</a:t>
            </a:r>
          </a:p>
          <a:p>
            <a:pPr marL="858838" lvl="3" indent="-395288" algn="l" rtl="0">
              <a:buFont typeface="+mj-lt"/>
              <a:buAutoNum type="arabicPeriod"/>
            </a:pPr>
            <a:r>
              <a:rPr lang="en-US" sz="3600" b="1" dirty="0"/>
              <a:t> Wind is not confined to channels and can spread sediment over large areas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401080" cy="1082660"/>
          </a:xfrm>
        </p:spPr>
        <p:style>
          <a:lnRef idx="2">
            <a:schemeClr val="dk1">
              <a:shade val="50000"/>
            </a:schemeClr>
          </a:lnRef>
          <a:fillRef idx="1">
            <a:schemeClr val="dk1"/>
          </a:fillRef>
          <a:effectRef idx="0">
            <a:schemeClr val="dk1"/>
          </a:effectRef>
          <a:fontRef idx="minor">
            <a:schemeClr val="lt1"/>
          </a:fontRef>
        </p:style>
        <p:txBody>
          <a:bodyPr/>
          <a:lstStyle/>
          <a:p>
            <a:r>
              <a:rPr lang="en-US" altLang="en-US" dirty="0"/>
              <a:t>Sediment Transport</a:t>
            </a:r>
            <a:endParaRPr lang="ar-SA" dirty="0"/>
          </a:p>
        </p:txBody>
      </p:sp>
      <p:sp>
        <p:nvSpPr>
          <p:cNvPr id="3" name="عنصر نائب للمحتوى 2"/>
          <p:cNvSpPr>
            <a:spLocks noGrp="1"/>
          </p:cNvSpPr>
          <p:nvPr>
            <p:ph idx="1"/>
          </p:nvPr>
        </p:nvSpPr>
        <p:spPr>
          <a:xfrm>
            <a:off x="457200" y="1600200"/>
            <a:ext cx="8401080" cy="4972072"/>
          </a:xfrm>
        </p:spPr>
        <p:style>
          <a:lnRef idx="2">
            <a:schemeClr val="dk1"/>
          </a:lnRef>
          <a:fillRef idx="1002">
            <a:schemeClr val="lt2"/>
          </a:fillRef>
          <a:effectRef idx="0">
            <a:schemeClr val="dk1"/>
          </a:effectRef>
          <a:fontRef idx="minor">
            <a:schemeClr val="dk1"/>
          </a:fontRef>
        </p:style>
        <p:txBody>
          <a:bodyPr/>
          <a:lstStyle/>
          <a:p>
            <a:pPr algn="l" rtl="0">
              <a:lnSpc>
                <a:spcPct val="90000"/>
              </a:lnSpc>
            </a:pPr>
            <a:r>
              <a:rPr lang="en-US" altLang="en-US" sz="3600" dirty="0">
                <a:solidFill>
                  <a:schemeClr val="tx1"/>
                </a:solidFill>
              </a:rPr>
              <a:t>Wind is not as effective at moving particles as is water</a:t>
            </a:r>
          </a:p>
          <a:p>
            <a:pPr lvl="1" algn="l" rtl="0">
              <a:lnSpc>
                <a:spcPct val="90000"/>
              </a:lnSpc>
            </a:pPr>
            <a:r>
              <a:rPr lang="en-US" altLang="en-US" sz="3200" dirty="0">
                <a:solidFill>
                  <a:schemeClr val="tx1"/>
                </a:solidFill>
              </a:rPr>
              <a:t>Viscosity of air is 17.6 * 10</a:t>
            </a:r>
            <a:r>
              <a:rPr lang="en-US" altLang="en-US" sz="3200" baseline="30000" dirty="0">
                <a:solidFill>
                  <a:schemeClr val="tx1"/>
                </a:solidFill>
              </a:rPr>
              <a:t>-3</a:t>
            </a:r>
            <a:r>
              <a:rPr lang="en-US" altLang="en-US" sz="3200" dirty="0">
                <a:solidFill>
                  <a:schemeClr val="tx1"/>
                </a:solidFill>
              </a:rPr>
              <a:t> </a:t>
            </a:r>
            <a:r>
              <a:rPr lang="en-US" altLang="en-US" sz="3200" dirty="0" err="1">
                <a:solidFill>
                  <a:schemeClr val="tx1"/>
                </a:solidFill>
              </a:rPr>
              <a:t>mPa</a:t>
            </a:r>
            <a:r>
              <a:rPr lang="en-US" altLang="en-US" sz="3200" dirty="0">
                <a:solidFill>
                  <a:schemeClr val="tx1"/>
                </a:solidFill>
              </a:rPr>
              <a:t>-s</a:t>
            </a:r>
            <a:endParaRPr lang="en-US" altLang="en-US" sz="3200" b="1" dirty="0">
              <a:solidFill>
                <a:schemeClr val="tx1"/>
              </a:solidFill>
            </a:endParaRPr>
          </a:p>
          <a:p>
            <a:pPr lvl="1" algn="l" rtl="0">
              <a:lnSpc>
                <a:spcPct val="90000"/>
              </a:lnSpc>
            </a:pPr>
            <a:r>
              <a:rPr lang="en-US" altLang="en-US" sz="3200" dirty="0">
                <a:solidFill>
                  <a:schemeClr val="tx1"/>
                </a:solidFill>
              </a:rPr>
              <a:t>Viscosity of water is 1 </a:t>
            </a:r>
            <a:r>
              <a:rPr lang="en-US" altLang="en-US" sz="3200" dirty="0" err="1">
                <a:solidFill>
                  <a:schemeClr val="tx1"/>
                </a:solidFill>
              </a:rPr>
              <a:t>mPa</a:t>
            </a:r>
            <a:r>
              <a:rPr lang="en-US" altLang="en-US" sz="3200" dirty="0">
                <a:solidFill>
                  <a:schemeClr val="tx1"/>
                </a:solidFill>
              </a:rPr>
              <a:t>-s</a:t>
            </a:r>
          </a:p>
          <a:p>
            <a:pPr algn="l" rtl="0">
              <a:lnSpc>
                <a:spcPct val="90000"/>
              </a:lnSpc>
            </a:pPr>
            <a:r>
              <a:rPr lang="en-US" altLang="en-US" sz="3600" dirty="0">
                <a:solidFill>
                  <a:schemeClr val="tx1"/>
                </a:solidFill>
              </a:rPr>
              <a:t>Wind must overcome resisting forces</a:t>
            </a:r>
          </a:p>
          <a:p>
            <a:pPr lvl="1" algn="l" rtl="0">
              <a:lnSpc>
                <a:spcPct val="90000"/>
              </a:lnSpc>
            </a:pPr>
            <a:r>
              <a:rPr lang="en-US" altLang="en-US" sz="3200" dirty="0">
                <a:solidFill>
                  <a:schemeClr val="tx1"/>
                </a:solidFill>
              </a:rPr>
              <a:t>Weight of grains</a:t>
            </a:r>
          </a:p>
          <a:p>
            <a:pPr lvl="1" algn="l" rtl="0">
              <a:lnSpc>
                <a:spcPct val="90000"/>
              </a:lnSpc>
            </a:pPr>
            <a:r>
              <a:rPr lang="en-US" altLang="en-US" sz="3200" dirty="0">
                <a:solidFill>
                  <a:schemeClr val="tx1"/>
                </a:solidFill>
              </a:rPr>
              <a:t>Cohesion between grains</a:t>
            </a:r>
          </a:p>
          <a:p>
            <a:pPr algn="l" rtl="0"/>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186766" cy="785794"/>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sz="3200" b="1" dirty="0">
                <a:latin typeface="+mn-lt"/>
              </a:rPr>
              <a:t>Mechanisms of wind blown grains</a:t>
            </a:r>
            <a:br>
              <a:rPr lang="en-US" sz="3200" b="1" dirty="0">
                <a:latin typeface="+mn-lt"/>
              </a:rPr>
            </a:br>
            <a:br>
              <a:rPr lang="en-US" sz="3200" b="1" dirty="0"/>
            </a:br>
            <a:r>
              <a:rPr lang="en-US" sz="2700" dirty="0"/>
              <a:t>Geologists usually define rock particles by their size in diameter measured in millimeters, from the largest at 2.0 millimeters to the smallest, at 0.1 millimeters</a:t>
            </a:r>
            <a:br>
              <a:rPr lang="en-US" sz="9600" b="1" dirty="0">
                <a:latin typeface="+mn-lt"/>
              </a:rPr>
            </a:br>
            <a:endParaRPr lang="ar-SA" sz="9600" dirty="0">
              <a:latin typeface="+mn-lt"/>
            </a:endParaRPr>
          </a:p>
        </p:txBody>
      </p:sp>
      <p:sp>
        <p:nvSpPr>
          <p:cNvPr id="3" name="عنصر نائب للمحتوى 2"/>
          <p:cNvSpPr>
            <a:spLocks noGrp="1"/>
          </p:cNvSpPr>
          <p:nvPr>
            <p:ph idx="1"/>
          </p:nvPr>
        </p:nvSpPr>
        <p:spPr>
          <a:xfrm>
            <a:off x="785786" y="2071678"/>
            <a:ext cx="7772400" cy="4357718"/>
          </a:xfrm>
        </p:spPr>
        <p:style>
          <a:lnRef idx="0">
            <a:scrgbClr r="0" g="0" b="0"/>
          </a:lnRef>
          <a:fillRef idx="1002">
            <a:schemeClr val="lt2"/>
          </a:fillRef>
          <a:effectRef idx="0">
            <a:scrgbClr r="0" g="0" b="0"/>
          </a:effectRef>
          <a:fontRef idx="major"/>
        </p:style>
        <p:txBody>
          <a:bodyPr>
            <a:normAutofit fontScale="85000" lnSpcReduction="10000"/>
          </a:bodyPr>
          <a:lstStyle/>
          <a:p>
            <a:pPr marL="920750" lvl="3" indent="-457200" algn="l" rtl="0">
              <a:buNone/>
            </a:pPr>
            <a:endParaRPr lang="en-US" sz="3200" b="1" dirty="0">
              <a:solidFill>
                <a:schemeClr val="tx2"/>
              </a:solidFill>
            </a:endParaRPr>
          </a:p>
          <a:p>
            <a:pPr marL="920750" lvl="3" indent="-457200" algn="l" rtl="0">
              <a:buFont typeface="+mj-lt"/>
              <a:buAutoNum type="arabicPeriod"/>
            </a:pPr>
            <a:r>
              <a:rPr lang="en-US" sz="3200" b="1" dirty="0" err="1">
                <a:solidFill>
                  <a:schemeClr val="tx2"/>
                </a:solidFill>
              </a:rPr>
              <a:t>Saltation</a:t>
            </a:r>
            <a:r>
              <a:rPr lang="en-US" sz="3200" b="1" dirty="0"/>
              <a:t> –</a:t>
            </a:r>
            <a:r>
              <a:rPr lang="en-US" sz="3200" dirty="0"/>
              <a:t> skipping and bouncing along the surface.   About 20 to 25 % of the sand transported in a sandstorm is moved this way.</a:t>
            </a:r>
          </a:p>
          <a:p>
            <a:pPr marL="920750" lvl="3" indent="-457200" algn="just">
              <a:buNone/>
            </a:pPr>
            <a:r>
              <a:rPr lang="en-US" sz="3200" b="1" dirty="0">
                <a:solidFill>
                  <a:schemeClr val="tx2"/>
                </a:solidFill>
              </a:rPr>
              <a:t>2.Creep or rolling </a:t>
            </a:r>
            <a:r>
              <a:rPr lang="en-US" sz="3200" dirty="0"/>
              <a:t>When the largest sized particles can not picked up by the wind.  However, the strikes by smaller particles transfer energy thereby moving them forward</a:t>
            </a:r>
            <a:endParaRPr lang="en-US" sz="3200" b="1" dirty="0">
              <a:solidFill>
                <a:schemeClr val="tx2"/>
              </a:solidFill>
            </a:endParaRPr>
          </a:p>
          <a:p>
            <a:pPr algn="l" rtl="0"/>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16_011"/>
          <p:cNvPicPr>
            <a:picLocks noChangeAspect="1" noChangeArrowheads="1"/>
          </p:cNvPicPr>
          <p:nvPr/>
        </p:nvPicPr>
        <p:blipFill>
          <a:blip r:embed="rId2"/>
          <a:srcRect/>
          <a:stretch>
            <a:fillRect/>
          </a:stretch>
        </p:blipFill>
        <p:spPr bwMode="auto">
          <a:xfrm>
            <a:off x="928662" y="2571720"/>
            <a:ext cx="6898238" cy="4286280"/>
          </a:xfrm>
          <a:prstGeom prst="rect">
            <a:avLst/>
          </a:prstGeom>
          <a:noFill/>
        </p:spPr>
      </p:pic>
      <p:sp>
        <p:nvSpPr>
          <p:cNvPr id="3" name="مربع نص 2"/>
          <p:cNvSpPr txBox="1"/>
          <p:nvPr/>
        </p:nvSpPr>
        <p:spPr>
          <a:xfrm>
            <a:off x="1643042" y="2643182"/>
            <a:ext cx="542928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en-US" sz="2800" b="1" dirty="0"/>
              <a:t>Wind transportation mechanisms </a:t>
            </a:r>
            <a:endParaRPr lang="ar-SA" sz="2800" b="1" dirty="0"/>
          </a:p>
        </p:txBody>
      </p:sp>
      <p:sp>
        <p:nvSpPr>
          <p:cNvPr id="4" name="Rectangle 3"/>
          <p:cNvSpPr/>
          <p:nvPr/>
        </p:nvSpPr>
        <p:spPr>
          <a:xfrm>
            <a:off x="642910" y="285728"/>
            <a:ext cx="7786742" cy="1569660"/>
          </a:xfrm>
          <a:prstGeom prst="rect">
            <a:avLst/>
          </a:prstGeom>
        </p:spPr>
        <p:txBody>
          <a:bodyPr wrap="square">
            <a:spAutoFit/>
          </a:bodyPr>
          <a:lstStyle/>
          <a:p>
            <a:pPr algn="l"/>
            <a:r>
              <a:rPr lang="en-US" sz="2400" b="1" dirty="0">
                <a:solidFill>
                  <a:schemeClr val="tx2"/>
                </a:solidFill>
              </a:rPr>
              <a:t>3.Suspended load </a:t>
            </a:r>
            <a:r>
              <a:rPr lang="en-US" sz="2400" dirty="0"/>
              <a:t>as clouds of fine, </a:t>
            </a:r>
            <a:r>
              <a:rPr lang="en-US" sz="2400" dirty="0" err="1"/>
              <a:t>dustlike</a:t>
            </a:r>
            <a:r>
              <a:rPr lang="en-US" sz="2400" dirty="0"/>
              <a:t> particles that   can rise to altitudes of more than 2 meters (6,560 ft.). In   particularly volatile conditions suspended sand  particles can result in sandstorms</a:t>
            </a:r>
            <a:endParaRPr lang="en-US" sz="7200" b="1"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186766" cy="6000792"/>
          </a:xfrm>
        </p:spPr>
        <p:style>
          <a:lnRef idx="2">
            <a:schemeClr val="dk1">
              <a:shade val="50000"/>
            </a:schemeClr>
          </a:lnRef>
          <a:fillRef idx="1">
            <a:schemeClr val="dk1"/>
          </a:fillRef>
          <a:effectRef idx="0">
            <a:schemeClr val="dk1"/>
          </a:effectRef>
          <a:fontRef idx="minor">
            <a:schemeClr val="lt1"/>
          </a:fontRef>
        </p:style>
        <p:txBody>
          <a:bodyPr>
            <a:noAutofit/>
          </a:bodyPr>
          <a:lstStyle/>
          <a:p>
            <a:pPr algn="l" rtl="0"/>
            <a:r>
              <a:rPr lang="en-US" dirty="0"/>
              <a:t>Sediment size blown by the wind depends on wind speed:</a:t>
            </a:r>
          </a:p>
          <a:p>
            <a:pPr lvl="1" algn="l" rtl="0">
              <a:buFont typeface="Wingdings" pitchFamily="2" charset="2"/>
              <a:buChar char="§"/>
            </a:pPr>
            <a:r>
              <a:rPr lang="en-US" sz="3200" dirty="0"/>
              <a:t>In exceptional wind storms, when wind speeds locally reach </a:t>
            </a:r>
            <a:r>
              <a:rPr lang="en-US" sz="3200" dirty="0">
                <a:effectLst>
                  <a:glow rad="101600">
                    <a:schemeClr val="accent4">
                      <a:satMod val="175000"/>
                      <a:alpha val="40000"/>
                    </a:schemeClr>
                  </a:glow>
                </a:effectLst>
              </a:rPr>
              <a:t>300 km/h </a:t>
            </a:r>
            <a:r>
              <a:rPr lang="en-US" sz="3200" dirty="0"/>
              <a:t>or more, coarse rock particles up to several centimeters in diameter can be lifted to height of a meter or more.  </a:t>
            </a:r>
          </a:p>
          <a:p>
            <a:pPr lvl="1" algn="l" rtl="0">
              <a:buFont typeface="Wingdings" pitchFamily="2" charset="2"/>
              <a:buChar char="§"/>
            </a:pPr>
            <a:r>
              <a:rPr lang="en-US" sz="3200" dirty="0"/>
              <a:t>In moist regions, where wind speed rarely exceeds </a:t>
            </a:r>
            <a:r>
              <a:rPr lang="en-US" sz="3200" dirty="0">
                <a:effectLst>
                  <a:glow rad="101600">
                    <a:schemeClr val="accent4">
                      <a:satMod val="175000"/>
                      <a:alpha val="40000"/>
                    </a:schemeClr>
                  </a:glow>
                </a:effectLst>
              </a:rPr>
              <a:t>50 km/h</a:t>
            </a:r>
            <a:r>
              <a:rPr lang="en-US" sz="3200" dirty="0"/>
              <a:t>, the largest particles of sediment that can be suspended in the air stream are grains of sand.</a:t>
            </a:r>
          </a:p>
          <a:p>
            <a:pPr algn="l" rtl="0"/>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58204" cy="5626121"/>
          </a:xfrm>
        </p:spPr>
        <p:style>
          <a:lnRef idx="2">
            <a:schemeClr val="dk1">
              <a:shade val="50000"/>
            </a:schemeClr>
          </a:lnRef>
          <a:fillRef idx="1">
            <a:schemeClr val="dk1"/>
          </a:fillRef>
          <a:effectRef idx="0">
            <a:schemeClr val="dk1"/>
          </a:effectRef>
          <a:fontRef idx="minor">
            <a:schemeClr val="lt1"/>
          </a:fontRef>
        </p:style>
        <p:txBody>
          <a:bodyPr>
            <a:normAutofit/>
          </a:bodyPr>
          <a:lstStyle/>
          <a:p>
            <a:pPr lvl="1" algn="l" rtl="0">
              <a:buFont typeface="Wingdings" pitchFamily="2" charset="2"/>
              <a:buChar char="§"/>
            </a:pPr>
            <a:r>
              <a:rPr lang="en-US" sz="3200" dirty="0"/>
              <a:t>At lower wind speeds, sand moves along close to the ground surface, and only finer grains of dust move in suspension.</a:t>
            </a:r>
          </a:p>
          <a:p>
            <a:pPr lvl="1" algn="l" rtl="0">
              <a:buNone/>
            </a:pPr>
            <a:endParaRPr lang="en-US" sz="3200" dirty="0"/>
          </a:p>
          <a:p>
            <a:pPr lvl="1" algn="l" rtl="0">
              <a:buFont typeface="Wingdings" pitchFamily="2" charset="2"/>
              <a:buChar char="§"/>
            </a:pPr>
            <a:r>
              <a:rPr lang="en-US" sz="3200" dirty="0"/>
              <a:t>If a wind blows across a bed of sand, the grains begin to move when the wind speed reaches about </a:t>
            </a:r>
            <a:r>
              <a:rPr lang="en-US" sz="3200" dirty="0">
                <a:effectLst>
                  <a:glow rad="101600">
                    <a:schemeClr val="accent4">
                      <a:satMod val="175000"/>
                      <a:alpha val="40000"/>
                    </a:schemeClr>
                  </a:glow>
                </a:effectLst>
              </a:rPr>
              <a:t>4.5 m/s (16 km/h)</a:t>
            </a:r>
            <a:r>
              <a:rPr lang="en-US" sz="3200" dirty="0"/>
              <a:t>.</a:t>
            </a:r>
          </a:p>
          <a:p>
            <a:pPr algn="l" rtl="0">
              <a:buNone/>
            </a:pP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G16_0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مربع نص 2"/>
          <p:cNvSpPr txBox="1"/>
          <p:nvPr/>
        </p:nvSpPr>
        <p:spPr>
          <a:xfrm>
            <a:off x="2643174" y="285728"/>
            <a:ext cx="435771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en-US" sz="2400" dirty="0"/>
              <a:t>Geological  processes in deserts </a:t>
            </a:r>
            <a:endParaRPr lang="ar-SA"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CH17\17.02.jpg"/>
          <p:cNvPicPr>
            <a:picLocks noChangeAspect="1" noChangeArrowheads="1"/>
          </p:cNvPicPr>
          <p:nvPr/>
        </p:nvPicPr>
        <p:blipFill>
          <a:blip r:embed="rId2"/>
          <a:srcRect/>
          <a:stretch>
            <a:fillRect/>
          </a:stretch>
        </p:blipFill>
        <p:spPr bwMode="auto">
          <a:xfrm>
            <a:off x="0" y="428604"/>
            <a:ext cx="8946572" cy="561024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329642" cy="5929354"/>
          </a:xfrm>
        </p:spPr>
        <p:style>
          <a:lnRef idx="2">
            <a:schemeClr val="dk1">
              <a:shade val="50000"/>
            </a:schemeClr>
          </a:lnRef>
          <a:fillRef idx="1">
            <a:schemeClr val="dk1"/>
          </a:fillRef>
          <a:effectRef idx="0">
            <a:schemeClr val="dk1"/>
          </a:effectRef>
          <a:fontRef idx="minor">
            <a:schemeClr val="lt1"/>
          </a:fontRef>
        </p:style>
        <p:txBody>
          <a:bodyPr>
            <a:noAutofit/>
          </a:bodyPr>
          <a:lstStyle/>
          <a:p>
            <a:pPr lvl="1" algn="just" rtl="0">
              <a:buFont typeface="Wingdings" pitchFamily="2" charset="2"/>
              <a:buChar char="§"/>
            </a:pPr>
            <a:r>
              <a:rPr lang="en-US" sz="3200" dirty="0"/>
              <a:t>With increasing wind speed, turbulence lifts moving sand grains into the air: this is </a:t>
            </a:r>
            <a:r>
              <a:rPr lang="en-US" sz="3200" i="1" dirty="0"/>
              <a:t>saltation.</a:t>
            </a:r>
          </a:p>
          <a:p>
            <a:pPr lvl="1" algn="just" rtl="0">
              <a:buFont typeface="Wingdings" pitchFamily="2" charset="2"/>
              <a:buChar char="§"/>
            </a:pPr>
            <a:r>
              <a:rPr lang="en-US" sz="3200" dirty="0"/>
              <a:t>Saltation accounts for at least </a:t>
            </a:r>
            <a:r>
              <a:rPr lang="en-US" sz="3200" dirty="0">
                <a:effectLst>
                  <a:glow rad="139700">
                    <a:schemeClr val="accent6">
                      <a:satMod val="175000"/>
                      <a:alpha val="40000"/>
                    </a:schemeClr>
                  </a:glow>
                </a:effectLst>
              </a:rPr>
              <a:t>three-quarters</a:t>
            </a:r>
            <a:r>
              <a:rPr lang="en-US" sz="3200" dirty="0"/>
              <a:t> of the sand transport in areas covered by sand dunes.</a:t>
            </a:r>
          </a:p>
          <a:p>
            <a:pPr lvl="1" algn="just" rtl="0">
              <a:buFont typeface="Wingdings" pitchFamily="2" charset="2"/>
              <a:buChar char="§"/>
            </a:pPr>
            <a:r>
              <a:rPr lang="en-US" sz="3200" dirty="0"/>
              <a:t>Sheets of well-sorted sand that have accumulated on the land surface are unstable.</a:t>
            </a:r>
          </a:p>
          <a:p>
            <a:pPr algn="just" rtl="0">
              <a:buFont typeface="Wingdings" pitchFamily="2" charset="2"/>
              <a:buChar char="§"/>
            </a:pP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58204" cy="5626121"/>
          </a:xfrm>
        </p:spPr>
        <p:style>
          <a:lnRef idx="2">
            <a:schemeClr val="dk1">
              <a:shade val="50000"/>
            </a:schemeClr>
          </a:lnRef>
          <a:fillRef idx="1">
            <a:schemeClr val="dk1"/>
          </a:fillRef>
          <a:effectRef idx="0">
            <a:schemeClr val="dk1"/>
          </a:effectRef>
          <a:fontRef idx="minor">
            <a:schemeClr val="lt1"/>
          </a:fontRef>
        </p:style>
        <p:txBody>
          <a:bodyPr>
            <a:normAutofit/>
          </a:bodyPr>
          <a:lstStyle/>
          <a:p>
            <a:pPr lvl="1" algn="l" rtl="0">
              <a:buFont typeface="Wingdings" pitchFamily="2" charset="2"/>
              <a:buChar char="§"/>
            </a:pPr>
            <a:r>
              <a:rPr lang="en-US" sz="3600" b="1" dirty="0"/>
              <a:t>Saltation moves the smaller, most easily transported grains.</a:t>
            </a:r>
          </a:p>
          <a:p>
            <a:pPr lvl="1" algn="l" rtl="0">
              <a:buFont typeface="Wingdings" pitchFamily="2" charset="2"/>
              <a:buChar char="§"/>
            </a:pPr>
            <a:r>
              <a:rPr lang="en-US" sz="3600" b="1" dirty="0"/>
              <a:t>Sand grains too large to be moved are left behind.</a:t>
            </a:r>
          </a:p>
          <a:p>
            <a:pPr lvl="1" algn="l" rtl="0">
              <a:buFont typeface="Wingdings" pitchFamily="2" charset="2"/>
              <a:buChar char="§"/>
            </a:pPr>
            <a:r>
              <a:rPr lang="en-US" sz="3600" b="1" dirty="0"/>
              <a:t>The coarse grains form a series of small, linear ridges of sand called </a:t>
            </a:r>
            <a:r>
              <a:rPr lang="en-US" sz="3600" b="1" dirty="0">
                <a:effectLst>
                  <a:glow rad="228600">
                    <a:schemeClr val="accent6">
                      <a:satMod val="175000"/>
                      <a:alpha val="40000"/>
                    </a:schemeClr>
                  </a:glow>
                </a:effectLst>
              </a:rPr>
              <a:t>sand ripples.</a:t>
            </a:r>
          </a:p>
          <a:p>
            <a:pPr algn="l" rtl="0">
              <a:buFont typeface="Wingdings" pitchFamily="2" charset="2"/>
              <a:buChar char="§"/>
            </a:pPr>
            <a:endParaRPr lang="ar-SA"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186766" cy="5554683"/>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rtl="0"/>
            <a:r>
              <a:rPr lang="en-US" sz="3600" b="1" dirty="0"/>
              <a:t>The basic reason, the atmosphere is always in motion is that more of the Sun’s heat is received per unit of land surface near the equator than near the poles.</a:t>
            </a:r>
          </a:p>
          <a:p>
            <a:pPr algn="just" rtl="0"/>
            <a:r>
              <a:rPr lang="en-US" sz="3600" b="1" dirty="0"/>
              <a:t>This unequal heating gives rise to </a:t>
            </a:r>
            <a:r>
              <a:rPr lang="en-US" sz="3600" b="1" dirty="0">
                <a:effectLst>
                  <a:glow rad="228600">
                    <a:schemeClr val="accent6">
                      <a:satMod val="175000"/>
                      <a:alpha val="40000"/>
                    </a:schemeClr>
                  </a:glow>
                </a:effectLst>
              </a:rPr>
              <a:t>convection currents</a:t>
            </a:r>
            <a:r>
              <a:rPr lang="en-US" sz="3600" b="1" dirty="0"/>
              <a:t>.</a:t>
            </a:r>
          </a:p>
          <a:p>
            <a:pPr algn="just" rtl="0"/>
            <a:r>
              <a:rPr lang="en-US" sz="3600" b="1" dirty="0"/>
              <a:t>The heated air near the equator becomes  lighter, rises, and expands.</a:t>
            </a:r>
          </a:p>
          <a:p>
            <a:pPr algn="just" rtl="0"/>
            <a:endParaRPr lang="ar-SA"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CH17\17.05.jpg"/>
          <p:cNvPicPr>
            <a:picLocks noChangeAspect="1" noChangeArrowheads="1"/>
          </p:cNvPicPr>
          <p:nvPr/>
        </p:nvPicPr>
        <p:blipFill>
          <a:blip r:embed="rId2"/>
          <a:srcRect/>
          <a:stretch>
            <a:fillRect/>
          </a:stretch>
        </p:blipFill>
        <p:spPr bwMode="auto">
          <a:xfrm>
            <a:off x="0" y="2125663"/>
            <a:ext cx="9144000" cy="260508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My Documents\backup 27 may 2003\WileyWeb\skinner_photos\17.8.jpg"/>
          <p:cNvPicPr>
            <a:picLocks noChangeAspect="1" noChangeArrowheads="1"/>
          </p:cNvPicPr>
          <p:nvPr/>
        </p:nvPicPr>
        <p:blipFill>
          <a:blip r:embed="rId2"/>
          <a:srcRect/>
          <a:stretch>
            <a:fillRect/>
          </a:stretch>
        </p:blipFill>
        <p:spPr bwMode="auto">
          <a:xfrm>
            <a:off x="0" y="0"/>
            <a:ext cx="9144000" cy="69437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258204" cy="5411807"/>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rtl="0"/>
            <a:r>
              <a:rPr lang="en-US" sz="4000" b="1" dirty="0"/>
              <a:t>High up, the air spreads outward in the direction of both poles.</a:t>
            </a:r>
          </a:p>
          <a:p>
            <a:pPr algn="l" rtl="0"/>
            <a:r>
              <a:rPr lang="en-US" sz="4000" b="1" dirty="0"/>
              <a:t>As it gradually cools, it becomes heavier, and sinks.</a:t>
            </a:r>
          </a:p>
          <a:p>
            <a:pPr algn="l" rtl="0"/>
            <a:r>
              <a:rPr lang="en-US" sz="4000" b="1" dirty="0"/>
              <a:t>This cool, descending air flows back toward the equator completes a cycle of convection.</a:t>
            </a:r>
          </a:p>
          <a:p>
            <a:pPr algn="l" rtl="0"/>
            <a:endParaRPr lang="ar-SA"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428596" y="2357430"/>
            <a:ext cx="8229600" cy="1785950"/>
          </a:xfrm>
          <a:prstGeom prst="rect">
            <a:avLst/>
          </a:prstGeom>
        </p:spPr>
        <p:style>
          <a:lnRef idx="2">
            <a:schemeClr val="dk1">
              <a:shade val="50000"/>
            </a:schemeClr>
          </a:lnRef>
          <a:fillRef idx="1">
            <a:schemeClr val="dk1"/>
          </a:fillRef>
          <a:effectRef idx="0">
            <a:schemeClr val="dk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IQ" sz="4400" b="1" i="0" u="none" strike="noStrike" kern="1200" normalizeH="0" baseline="0" noProof="0" dirty="0">
                <a:ln w="11430"/>
                <a:solidFill>
                  <a:schemeClr val="tx1"/>
                </a:solidFill>
                <a:effectLst>
                  <a:outerShdw blurRad="50800" dist="39000" dir="5460000" algn="tl">
                    <a:srgbClr val="000000">
                      <a:alpha val="38000"/>
                    </a:srgbClr>
                  </a:outerShdw>
                </a:effectLst>
                <a:uLnTx/>
                <a:uFillTx/>
                <a:latin typeface="+mj-lt"/>
                <a:ea typeface="+mj-ea"/>
                <a:cs typeface="+mj-cs"/>
              </a:rPr>
              <a:t> </a:t>
            </a:r>
            <a:r>
              <a:rPr kumimoji="0" lang="en-US" sz="4400" b="1" i="0" u="none" strike="noStrike" kern="1200" normalizeH="0" baseline="0" noProof="0" dirty="0">
                <a:ln w="11430"/>
                <a:solidFill>
                  <a:schemeClr val="tx1"/>
                </a:solidFill>
                <a:effectLst>
                  <a:outerShdw blurRad="50800" dist="39000" dir="5460000" algn="tl">
                    <a:srgbClr val="000000">
                      <a:alpha val="38000"/>
                    </a:srgbClr>
                  </a:outerShdw>
                </a:effectLst>
                <a:uLnTx/>
                <a:uFillTx/>
                <a:latin typeface="+mj-lt"/>
                <a:ea typeface="+mj-ea"/>
                <a:cs typeface="+mj-cs"/>
              </a:rPr>
              <a:t>Wind Characteristics in arid </a:t>
            </a:r>
            <a:r>
              <a:rPr lang="en-US" sz="4400" b="1" dirty="0">
                <a:ln w="11430"/>
                <a:solidFill>
                  <a:schemeClr val="tx1"/>
                </a:solidFill>
                <a:effectLst>
                  <a:outerShdw blurRad="50800" dist="39000" dir="5460000" algn="tl">
                    <a:srgbClr val="000000">
                      <a:alpha val="38000"/>
                    </a:srgbClr>
                  </a:outerShdw>
                </a:effectLst>
                <a:latin typeface="+mj-lt"/>
                <a:ea typeface="+mj-ea"/>
                <a:cs typeface="+mj-cs"/>
              </a:rPr>
              <a:t>Lands </a:t>
            </a:r>
            <a:endParaRPr kumimoji="0" lang="ar-SA" sz="4400" b="1" i="0" u="none" strike="noStrike" kern="1200" normalizeH="0" baseline="0" noProof="0" dirty="0">
              <a:ln w="11430"/>
              <a:solidFill>
                <a:schemeClr val="tx1"/>
              </a:soli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00042"/>
            <a:ext cx="8643998" cy="6143668"/>
          </a:xfrm>
        </p:spPr>
        <p:style>
          <a:lnRef idx="2">
            <a:schemeClr val="dk1">
              <a:shade val="50000"/>
            </a:schemeClr>
          </a:lnRef>
          <a:fillRef idx="1">
            <a:schemeClr val="dk1"/>
          </a:fillRef>
          <a:effectRef idx="0">
            <a:schemeClr val="dk1"/>
          </a:effectRef>
          <a:fontRef idx="minor">
            <a:schemeClr val="lt1"/>
          </a:fontRef>
        </p:style>
        <p:txBody>
          <a:bodyPr>
            <a:noAutofit/>
          </a:bodyPr>
          <a:lstStyle/>
          <a:p>
            <a:pPr algn="just" rtl="0"/>
            <a:r>
              <a:rPr lang="en-US" dirty="0"/>
              <a:t>wind can be an important agent of erosion and deposition in any climate, as long as sediment particles are loose and dry.</a:t>
            </a:r>
          </a:p>
          <a:p>
            <a:pPr algn="just" rtl="0"/>
            <a:r>
              <a:rPr lang="en-US" dirty="0"/>
              <a:t>wind differs from running water in two ways:</a:t>
            </a:r>
          </a:p>
          <a:p>
            <a:pPr marL="514350" indent="-514350" algn="just" rtl="0">
              <a:buFont typeface="+mj-lt"/>
              <a:buAutoNum type="arabicPeriod"/>
            </a:pPr>
            <a:endParaRPr lang="en-US" dirty="0"/>
          </a:p>
          <a:p>
            <a:pPr marL="971550" lvl="1" indent="-514350" algn="just" rtl="0">
              <a:buFont typeface="+mj-lt"/>
              <a:buAutoNum type="arabicPeriod"/>
            </a:pPr>
            <a:r>
              <a:rPr lang="en-US" sz="3200" dirty="0"/>
              <a:t>because air is less dense than water, wind can erode only fine sediment - sand, silt and clay</a:t>
            </a:r>
          </a:p>
          <a:p>
            <a:pPr marL="971550" lvl="1" indent="-514350" algn="just" rtl="0">
              <a:buFont typeface="+mj-lt"/>
              <a:buAutoNum type="arabicPeriod"/>
            </a:pPr>
            <a:r>
              <a:rPr lang="en-US" sz="3200" dirty="0"/>
              <a:t>wind is not confined to channels as running water is, so wind can have a widespread effect over vast areas</a:t>
            </a:r>
          </a:p>
          <a:p>
            <a:pPr algn="just" rtl="0">
              <a:buNone/>
            </a:pP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571480"/>
            <a:ext cx="8258204" cy="5554683"/>
          </a:xfrm>
          <a:ln/>
        </p:spPr>
        <p:style>
          <a:lnRef idx="2">
            <a:schemeClr val="dk1">
              <a:shade val="50000"/>
            </a:schemeClr>
          </a:lnRef>
          <a:fillRef idx="1">
            <a:schemeClr val="dk1"/>
          </a:fillRef>
          <a:effectRef idx="0">
            <a:schemeClr val="dk1"/>
          </a:effectRef>
          <a:fontRef idx="minor">
            <a:schemeClr val="lt1"/>
          </a:fontRef>
        </p:style>
        <p:txBody>
          <a:bodyPr>
            <a:normAutofit/>
          </a:bodyPr>
          <a:lstStyle/>
          <a:p>
            <a:pPr algn="l" rtl="0">
              <a:lnSpc>
                <a:spcPct val="90000"/>
              </a:lnSpc>
            </a:pPr>
            <a:endParaRPr lang="en-US" sz="3600" dirty="0"/>
          </a:p>
          <a:p>
            <a:pPr algn="l" rtl="0">
              <a:lnSpc>
                <a:spcPct val="90000"/>
              </a:lnSpc>
            </a:pPr>
            <a:r>
              <a:rPr lang="en-US" sz="3600" dirty="0"/>
              <a:t>Faster the air flows, more erosion</a:t>
            </a:r>
          </a:p>
          <a:p>
            <a:pPr algn="l" rtl="0">
              <a:lnSpc>
                <a:spcPct val="90000"/>
              </a:lnSpc>
            </a:pPr>
            <a:endParaRPr lang="en-US" sz="3600" dirty="0"/>
          </a:p>
          <a:p>
            <a:pPr algn="l" rtl="0">
              <a:lnSpc>
                <a:spcPct val="90000"/>
              </a:lnSpc>
            </a:pPr>
            <a:r>
              <a:rPr lang="en-US" sz="3600" dirty="0"/>
              <a:t>Erodes more rapidly if wind blows constantly from one direction.</a:t>
            </a:r>
          </a:p>
          <a:p>
            <a:pPr algn="l" rtl="0">
              <a:lnSpc>
                <a:spcPct val="90000"/>
              </a:lnSpc>
            </a:pPr>
            <a:endParaRPr lang="en-US" sz="3600" dirty="0"/>
          </a:p>
          <a:p>
            <a:pPr algn="l" rtl="0">
              <a:lnSpc>
                <a:spcPct val="90000"/>
              </a:lnSpc>
            </a:pP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57158" y="2143116"/>
            <a:ext cx="8440738" cy="1311275"/>
          </a:xfrm>
        </p:spPr>
        <p:style>
          <a:lnRef idx="2">
            <a:schemeClr val="dk1">
              <a:shade val="50000"/>
            </a:schemeClr>
          </a:lnRef>
          <a:fillRef idx="1">
            <a:schemeClr val="dk1"/>
          </a:fillRef>
          <a:effectRef idx="0">
            <a:schemeClr val="dk1"/>
          </a:effectRef>
          <a:fontRef idx="minor">
            <a:schemeClr val="lt1"/>
          </a:fontRef>
        </p:style>
        <p:txBody>
          <a:bodyPr/>
          <a:lstStyle/>
          <a:p>
            <a:r>
              <a:rPr lang="en-US" sz="4000" b="1" i="1" dirty="0"/>
              <a:t>Geo - Aeolian  processes </a:t>
            </a:r>
            <a:br>
              <a:rPr lang="en-US" sz="4000" b="1" i="1" dirty="0"/>
            </a:br>
            <a:r>
              <a:rPr lang="en-US" sz="4000" b="1" i="1" dirty="0"/>
              <a:t>in Arid Lands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noFill/>
          <a:ln/>
        </p:spPr>
        <p:txBody>
          <a:bodyPr/>
          <a:lstStyle/>
          <a:p>
            <a:r>
              <a:rPr lang="en-US" dirty="0">
                <a:solidFill>
                  <a:srgbClr val="FF0000"/>
                </a:solidFill>
              </a:rPr>
              <a:t> (Aeolian process )</a:t>
            </a:r>
          </a:p>
        </p:txBody>
      </p:sp>
      <p:sp>
        <p:nvSpPr>
          <p:cNvPr id="3" name="عنصر نائب للمحتوى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algn="just" rtl="0">
              <a:buNone/>
            </a:pPr>
            <a:r>
              <a:rPr lang="en-US" sz="4000" dirty="0">
                <a:solidFill>
                  <a:schemeClr val="tx1"/>
                </a:solidFill>
              </a:rPr>
              <a:t>The common process in desert lands:</a:t>
            </a:r>
          </a:p>
          <a:p>
            <a:pPr algn="just" rtl="0"/>
            <a:r>
              <a:rPr lang="en-US" sz="4000" dirty="0">
                <a:solidFill>
                  <a:schemeClr val="tx1"/>
                </a:solidFill>
              </a:rPr>
              <a:t> weathering</a:t>
            </a:r>
          </a:p>
          <a:p>
            <a:pPr algn="just" rtl="0"/>
            <a:r>
              <a:rPr lang="en-US" sz="4000" dirty="0">
                <a:solidFill>
                  <a:schemeClr val="tx1"/>
                </a:solidFill>
              </a:rPr>
              <a:t>Wind erosion</a:t>
            </a:r>
          </a:p>
          <a:p>
            <a:pPr algn="just" rtl="0"/>
            <a:r>
              <a:rPr lang="en-US" sz="4000" dirty="0">
                <a:solidFill>
                  <a:schemeClr val="tx1"/>
                </a:solidFill>
              </a:rPr>
              <a:t> transport</a:t>
            </a:r>
          </a:p>
          <a:p>
            <a:pPr algn="just" rtl="0"/>
            <a:r>
              <a:rPr lang="en-US" sz="4000" dirty="0">
                <a:solidFill>
                  <a:schemeClr val="tx1"/>
                </a:solidFill>
              </a:rPr>
              <a:t> deposition</a:t>
            </a:r>
          </a:p>
          <a:p>
            <a:pPr algn="just" rtl="0"/>
            <a:r>
              <a:rPr lang="en-US" sz="4000" dirty="0">
                <a:solidFill>
                  <a:schemeClr val="tx1"/>
                </a:solidFill>
              </a:rPr>
              <a:t>Occurs in dry regions, with little vegetation such as deserts and coastal landscapes</a:t>
            </a:r>
          </a:p>
          <a:p>
            <a:pPr algn="just" rtl="0"/>
            <a:endParaRPr lang="en-US" sz="4000" dirty="0">
              <a:solidFill>
                <a:srgbClr val="002060"/>
              </a:solidFill>
            </a:endParaRPr>
          </a:p>
          <a:p>
            <a:pPr algn="just" rtl="0"/>
            <a:endParaRPr lang="ar-SA" sz="4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TotalTime>
  <Words>989</Words>
  <Application>Microsoft Office PowerPoint</Application>
  <PresentationFormat>On-screen Show (4:3)</PresentationFormat>
  <Paragraphs>87</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Comic Sans MS</vt:lpstr>
      <vt:lpstr>Consolas</vt:lpstr>
      <vt:lpstr>Corbel</vt:lpstr>
      <vt:lpstr>Times New Roman</vt:lpstr>
      <vt:lpstr>Wingdings</vt:lpstr>
      <vt:lpstr>Wingdings 2</vt:lpstr>
      <vt:lpstr>Wingdings 3</vt:lpstr>
      <vt:lpstr>Metro</vt:lpstr>
      <vt:lpstr>Wind as a Geologic Agent</vt:lpstr>
      <vt:lpstr>Global wind system</vt:lpstr>
      <vt:lpstr>PowerPoint Presentation</vt:lpstr>
      <vt:lpstr>PowerPoint Presentation</vt:lpstr>
      <vt:lpstr>PowerPoint Presentation</vt:lpstr>
      <vt:lpstr>PowerPoint Presentation</vt:lpstr>
      <vt:lpstr>PowerPoint Presentation</vt:lpstr>
      <vt:lpstr>Geo - Aeolian  processes  in Arid Lands</vt:lpstr>
      <vt:lpstr> (Aeolian process )</vt:lpstr>
      <vt:lpstr> Weathering  The breakdown of *rocks and *minerals  and below the Earth’s surface by the action of physical and chemical processes. Essentially it is the response of Earth materials to the low pressures, low temperatures, and presence of air and water that characterize the near-surface environment. </vt:lpstr>
      <vt:lpstr>Wind Erosion</vt:lpstr>
      <vt:lpstr>PowerPoint Presentation</vt:lpstr>
      <vt:lpstr>PowerPoint Presentation</vt:lpstr>
      <vt:lpstr>PowerPoint Presentation</vt:lpstr>
      <vt:lpstr>Abrasion results </vt:lpstr>
      <vt:lpstr>Ventifacts, Antarctica</vt:lpstr>
      <vt:lpstr>Dreikanter, Wisconsin</vt:lpstr>
      <vt:lpstr>PowerPoint Presentation</vt:lpstr>
      <vt:lpstr>PowerPoint Presentation</vt:lpstr>
      <vt:lpstr>PowerPoint Presentation</vt:lpstr>
      <vt:lpstr>Sediment Transport</vt:lpstr>
      <vt:lpstr>Mechanisms of wind blown grains  Geologists usually define rock particles by their size in diameter measured in millimeters, from the largest at 2.0 millimeters to the smallest, at 0.1 millimeters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Aeolian process in deserts </dc:title>
  <cp:lastModifiedBy>TOSHIBA</cp:lastModifiedBy>
  <cp:revision>37</cp:revision>
  <dcterms:modified xsi:type="dcterms:W3CDTF">2022-04-09T05:40:21Z</dcterms:modified>
</cp:coreProperties>
</file>